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autoCompressPictures="0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63" r:id="rId4"/>
    <p:sldId id="265" r:id="rId5"/>
    <p:sldId id="266" r:id="rId6"/>
    <p:sldId id="267" r:id="rId7"/>
    <p:sldId id="269" r:id="rId8"/>
    <p:sldId id="268" r:id="rId9"/>
    <p:sldId id="271" r:id="rId10"/>
    <p:sldId id="270" r:id="rId11"/>
    <p:sldId id="272" r:id="rId12"/>
    <p:sldId id="274" r:id="rId13"/>
    <p:sldId id="27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5858"/>
    <p:restoredTop sz="92373"/>
  </p:normalViewPr>
  <p:slideViewPr>
    <p:cSldViewPr snapToGrid="0" snapToObjects="1">
      <p:cViewPr varScale="1">
        <p:scale>
          <a:sx n="71" d="100"/>
          <a:sy n="71" d="100"/>
        </p:scale>
        <p:origin x="-9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640FF-E0B4-FE44-BEC5-B99041B08E18}" type="datetimeFigureOut">
              <a:rPr lang="ro-RO" smtClean="0"/>
              <a:pPr/>
              <a:t>16.01.2019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B5CB4-4183-AB49-BDBA-BDCF247D2C2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726571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EF148-1781-694B-AEDF-55913463A334}" type="datetime1">
              <a:rPr lang="ro-RO" smtClean="0"/>
              <a:pPr/>
              <a:t>16.01.2019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8B1A-33E8-4740-840E-3827826018C3}" type="datetime1">
              <a:rPr lang="ro-RO" smtClean="0"/>
              <a:pPr/>
              <a:t>16.01.2019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1018-2BBE-D84A-9ED8-36FF4DF7737D}" type="datetime1">
              <a:rPr lang="ro-RO" smtClean="0"/>
              <a:pPr/>
              <a:t>16.01.2019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3D01-E812-E441-B6C1-7C00E4109FF6}" type="datetime1">
              <a:rPr lang="ro-RO" smtClean="0"/>
              <a:pPr/>
              <a:t>16.01.2019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09DF-1E06-B745-8793-EB276C166142}" type="datetime1">
              <a:rPr lang="ro-RO" smtClean="0"/>
              <a:pPr/>
              <a:t>16.01.2019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CA9C-F76E-A942-8D9B-550F9A938AB5}" type="datetime1">
              <a:rPr lang="ro-RO" smtClean="0"/>
              <a:pPr/>
              <a:t>16.01.2019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8BBF-7E40-1144-B483-DF09EDCADB6B}" type="datetime1">
              <a:rPr lang="ro-RO" smtClean="0"/>
              <a:pPr/>
              <a:t>16.01.2019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718B-9BDB-DF49-8E8D-2B4118D65C33}" type="datetime1">
              <a:rPr lang="ro-RO" smtClean="0"/>
              <a:pPr/>
              <a:t>16.01.2019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7C9E-00E7-F943-908B-2679C36FB7FC}" type="datetime1">
              <a:rPr lang="ro-RO" smtClean="0"/>
              <a:pPr/>
              <a:t>16.01.2019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8B60-3DF4-3843-AC1E-3B4D41BAD08D}" type="datetime1">
              <a:rPr lang="ro-RO" smtClean="0"/>
              <a:pPr/>
              <a:t>16.01.2019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B33B-419C-5A4D-8828-A3D8D7167C6A}" type="datetime1">
              <a:rPr lang="ro-RO" smtClean="0"/>
              <a:pPr/>
              <a:t>16.01.2019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0573-068B-F74E-807F-56496FBBFD8A}" type="datetime1">
              <a:rPr lang="ro-RO" smtClean="0"/>
              <a:pPr/>
              <a:t>16.01.2019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A0C2-0321-344A-A856-251B899B7805}" type="datetime1">
              <a:rPr lang="ro-RO" smtClean="0"/>
              <a:pPr/>
              <a:t>16.01.2019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1DB6-6932-164B-B361-83A5300E32CA}" type="datetime1">
              <a:rPr lang="ro-RO" smtClean="0"/>
              <a:pPr/>
              <a:t>16.01.2019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55A1-BA58-8A46-AE09-11A1170CD6E6}" type="datetime1">
              <a:rPr lang="ro-RO" smtClean="0"/>
              <a:pPr/>
              <a:t>16.01.2019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A167-FEF2-6544-87BD-C0AFF390F109}" type="datetime1">
              <a:rPr lang="ro-RO" smtClean="0"/>
              <a:pPr/>
              <a:t>16.01.2019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8BC20-9909-7C4F-8A92-511624C7FEF8}" type="datetime1">
              <a:rPr lang="ro-RO" smtClean="0"/>
              <a:pPr/>
              <a:t>16.01.2019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jpeg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E4D11570-06A9-4832-92BC-84006B7EE7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07CD883-7ECC-482D-A476-0C5041D8DD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5389" y="487718"/>
            <a:ext cx="3058472" cy="5876154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82463D5-3358-4939-8D22-19466DDC31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59943" y="228600"/>
            <a:ext cx="2851523" cy="6638625"/>
            <a:chOff x="2487613" y="285750"/>
            <a:chExt cx="2428875" cy="5654676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10590A95-BE73-4D19-B1B7-C0195ED141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xmlns="" id="{8122C823-4DE5-40E7-91B1-9DD9995C67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xmlns="" id="{331B69FC-0458-4592-99EE-F45A2ED5B4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xmlns="" id="{D59F8FFE-B20E-44B0-BD7F-127015DC31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xmlns="" id="{D147FCD7-0119-48AF-B977-2CC5F756C2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xmlns="" id="{D0ABFDEE-EA13-4982-B042-A767A5C8C7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xmlns="" id="{3315A5BB-A73F-40F8-BAA6-377DD439FB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xmlns="" id="{BB8F7156-FCAF-41B6-9914-AAE552AF2A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xmlns="" id="{A8968AEF-B045-4ACB-B811-6607DFA151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xmlns="" id="{DA0EE5ED-2B09-4685-AF5D-4D122AA635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xmlns="" id="{4CF89F2F-9E8E-424A-BB4E-2CA7CE6C30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xmlns="" id="{CE351228-EB8C-4BEF-8A1B-0A3247A7DD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DD97A104-F68F-49A9-BFB2-0151EC9034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87158" y="-786"/>
            <a:ext cx="2356675" cy="6854040"/>
            <a:chOff x="6627813" y="194833"/>
            <a:chExt cx="1952625" cy="5678918"/>
          </a:xfrm>
        </p:grpSpPr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xmlns="" id="{471EB9E1-5E66-4039-99C9-D81F3C2A7E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xmlns="" id="{1980CD5D-B674-498C-AB20-6A34C3C4B4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xmlns="" id="{B33EBFD9-275B-4F6D-879C-1B0898C102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xmlns="" id="{FD1A434B-B324-450C-A81D-3537CCB152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xmlns="" id="{808A1A57-F7F3-4AE6-A160-7901294F7C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xmlns="" id="{D7F19F77-4695-4BED-8852-99A34D05D5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xmlns="" id="{EFCCE7B2-0F43-480B-A0FE-F53991AB49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xmlns="" id="{F5EF6C83-F399-4E56-A6FD-515882C360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xmlns="" id="{56BE3366-FE30-4964-9E12-DBD2F62FB8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xmlns="" id="{9F42004C-867C-44E8-B1E7-6FFD13F1A4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xmlns="" id="{F819037C-381F-451C-A563-9358DB470B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xmlns="" id="{E4A95BE9-4A51-4154-ACA3-20986845A3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ACED24-F8EE-A84F-801B-9CA6B77FF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2136" y="935647"/>
            <a:ext cx="7174919" cy="243123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o-RO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 Erasmus+ (KA1)-</a:t>
            </a:r>
            <a:br>
              <a:rPr lang="ro-RO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„STUDENT TALENT BANK”</a:t>
            </a:r>
            <a:br>
              <a:rPr lang="ro-RO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-2017-1-FR01-KA201-037170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AF3740B-B27B-7544-B39E-4109DDD53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1938" y="5253002"/>
            <a:ext cx="6617842" cy="1126283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26-27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noiembrie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Bruxelles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Belgia</a:t>
            </a:r>
            <a:endParaRPr lang="ro-RO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o-R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1B8CF12-06F7-5644-BAD8-FD6E29626EA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086" y="1270352"/>
            <a:ext cx="2411508" cy="687279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70F9F88A-64DD-4D4E-9E8E-291E1698E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086" y="3194102"/>
            <a:ext cx="2411508" cy="4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TB LOGO.png">
            <a:extLst>
              <a:ext uri="{FF2B5EF4-FFF2-40B4-BE49-F238E27FC236}">
                <a16:creationId xmlns:a16="http://schemas.microsoft.com/office/drawing/2014/main" xmlns="" id="{4EAC50F8-532F-2647-9E7C-EF47B8FEB05D}"/>
              </a:ext>
            </a:extLst>
          </p:cNvPr>
          <p:cNvPicPr/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>
          <a:xfrm>
            <a:off x="1209686" y="4400259"/>
            <a:ext cx="1650310" cy="1650310"/>
          </a:xfrm>
          <a:prstGeom prst="rect">
            <a:avLst/>
          </a:prstGeom>
          <a:noFill/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43BD4FDD-BDBE-41DB-B9C3-F2744BA98C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5993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Freeform 33">
            <a:extLst>
              <a:ext uri="{FF2B5EF4-FFF2-40B4-BE49-F238E27FC236}">
                <a16:creationId xmlns:a16="http://schemas.microsoft.com/office/drawing/2014/main" xmlns="" id="{7579FEA8-4CFB-4DF5-9C83-DAB3C9BEB1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59934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ED74C53-B617-0840-B915-FAC21CCB3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91746" y="4529540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xmlns="" val="127467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927648" y="908720"/>
            <a:ext cx="6480720" cy="706090"/>
          </a:xfrm>
        </p:spPr>
        <p:txBody>
          <a:bodyPr>
            <a:normAutofit/>
          </a:bodyPr>
          <a:lstStyle/>
          <a:p>
            <a:pPr algn="ctr"/>
            <a:r>
              <a:rPr lang="ro-RO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întâlnirii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060703" y="1438224"/>
            <a:ext cx="10514998" cy="4213448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ro-RO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27 noiembrie 2018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Partea IO1 de cercetare</a:t>
            </a:r>
            <a:r>
              <a:rPr lang="ro-RO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o-RO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Dezvoltarea modulelor de curs pentru profesori (prezentarea fiecărui modul de către partenerii coordonatori)–</a:t>
            </a:r>
            <a:r>
              <a:rPr lang="ro-RO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EUN și UVA</a:t>
            </a:r>
            <a:endParaRPr lang="vi-VN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IO2. A1-A2 –</a:t>
            </a:r>
            <a:r>
              <a:rPr lang="ro-RO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Dezvoltarea și designul platformei- </a:t>
            </a:r>
            <a:r>
              <a:rPr lang="ro-RO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PLATON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IO1. A4- Revizuirea procesului de selectare a profesorilor pentru cursul de formare și analiza programului de formare din martie 2019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Monitorizarea și evaluarea proiectului- </a:t>
            </a:r>
            <a:r>
              <a:rPr lang="vi-VN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Actualizarea Raportului intermediar- </a:t>
            </a:r>
            <a:r>
              <a:rPr lang="vi-VN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Pregătirea agendei viitoarei întâlniri de la Milano- </a:t>
            </a:r>
            <a:r>
              <a:rPr lang="vi-VN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</a:p>
          <a:p>
            <a:pPr marL="82296" indent="0">
              <a:buNone/>
            </a:pPr>
            <a:endParaRPr lang="ro-RO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8936" y="144312"/>
            <a:ext cx="3059757" cy="56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00322"/>
            <a:ext cx="1844084" cy="79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96" t="4993" r="4824" b="36316"/>
          <a:stretch/>
        </p:blipFill>
        <p:spPr bwMode="auto">
          <a:xfrm>
            <a:off x="3089328" y="6093295"/>
            <a:ext cx="7083005" cy="58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STB LOGO.png">
            <a:extLst>
              <a:ext uri="{FF2B5EF4-FFF2-40B4-BE49-F238E27FC236}">
                <a16:creationId xmlns:a16="http://schemas.microsoft.com/office/drawing/2014/main" xmlns="" id="{3D858BEA-E4AE-774D-8DF3-38E06A904301}"/>
              </a:ext>
            </a:extLst>
          </p:cNvPr>
          <p:cNvPicPr/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10345243" y="4785496"/>
            <a:ext cx="1401417" cy="1182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58522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TB LOGO.png">
            <a:extLst>
              <a:ext uri="{FF2B5EF4-FFF2-40B4-BE49-F238E27FC236}">
                <a16:creationId xmlns:a16="http://schemas.microsoft.com/office/drawing/2014/main" xmlns="" id="{FCA83315-5505-4544-B939-E674F4F0C565}"/>
              </a:ext>
            </a:extLst>
          </p:cNvPr>
          <p:cNvPicPr/>
          <p:nvPr/>
        </p:nvPicPr>
        <p:blipFill rotWithShape="1">
          <a:blip r:embed="rId2" cstate="print">
            <a:extLst/>
          </a:blip>
          <a:srcRect t="11897" r="-2" b="11879"/>
          <a:stretch/>
        </p:blipFill>
        <p:spPr>
          <a:xfrm>
            <a:off x="7794519" y="3506112"/>
            <a:ext cx="4397481" cy="3351888"/>
          </a:xfrm>
          <a:custGeom>
            <a:avLst/>
            <a:gdLst>
              <a:gd name="connsiteX0" fmla="*/ 0 w 4397481"/>
              <a:gd name="connsiteY0" fmla="*/ 0 h 3351888"/>
              <a:gd name="connsiteX1" fmla="*/ 4397481 w 4397481"/>
              <a:gd name="connsiteY1" fmla="*/ 0 h 3351888"/>
              <a:gd name="connsiteX2" fmla="*/ 4397481 w 4397481"/>
              <a:gd name="connsiteY2" fmla="*/ 3351888 h 3351888"/>
              <a:gd name="connsiteX3" fmla="*/ 1552363 w 4397481"/>
              <a:gd name="connsiteY3" fmla="*/ 3351888 h 335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</p:spPr>
      </p:pic>
      <p:pic>
        <p:nvPicPr>
          <p:cNvPr id="8" name="Picture 7" descr="A group of people sitting at a desk in an office&#10;&#10;Description automatically generated">
            <a:extLst>
              <a:ext uri="{FF2B5EF4-FFF2-40B4-BE49-F238E27FC236}">
                <a16:creationId xmlns:a16="http://schemas.microsoft.com/office/drawing/2014/main" xmlns="" id="{890E048B-F2FE-034F-813A-29FB559320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/>
          <a:srcRect r="1" b="38"/>
          <a:stretch/>
        </p:blipFill>
        <p:spPr>
          <a:xfrm>
            <a:off x="20" y="10"/>
            <a:ext cx="9154673" cy="6863475"/>
          </a:xfrm>
          <a:custGeom>
            <a:avLst/>
            <a:gdLst>
              <a:gd name="connsiteX0" fmla="*/ 0 w 9154693"/>
              <a:gd name="connsiteY0" fmla="*/ 0 h 6863485"/>
              <a:gd name="connsiteX1" fmla="*/ 5976000 w 9154693"/>
              <a:gd name="connsiteY1" fmla="*/ 0 h 6863485"/>
              <a:gd name="connsiteX2" fmla="*/ 9154693 w 9154693"/>
              <a:gd name="connsiteY2" fmla="*/ 6863485 h 6863485"/>
              <a:gd name="connsiteX3" fmla="*/ 0 w 9154693"/>
              <a:gd name="connsiteY3" fmla="*/ 6863485 h 6863485"/>
              <a:gd name="connsiteX4" fmla="*/ 0 w 9154693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" name="Picture 3" descr="A screen shot of a whiteboard&#10;&#10;Description automatically generated">
            <a:extLst>
              <a:ext uri="{FF2B5EF4-FFF2-40B4-BE49-F238E27FC236}">
                <a16:creationId xmlns:a16="http://schemas.microsoft.com/office/drawing/2014/main" xmlns="" id="{E2B21CCB-9794-0745-9037-55C4EE1394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453" r="-2" b="35882"/>
          <a:stretch/>
        </p:blipFill>
        <p:spPr>
          <a:xfrm>
            <a:off x="6168189" y="10"/>
            <a:ext cx="6023811" cy="3346394"/>
          </a:xfrm>
          <a:custGeom>
            <a:avLst/>
            <a:gdLst>
              <a:gd name="connsiteX0" fmla="*/ 0 w 6023811"/>
              <a:gd name="connsiteY0" fmla="*/ 0 h 3346404"/>
              <a:gd name="connsiteX1" fmla="*/ 6023811 w 6023811"/>
              <a:gd name="connsiteY1" fmla="*/ 0 h 3346404"/>
              <a:gd name="connsiteX2" fmla="*/ 6023811 w 6023811"/>
              <a:gd name="connsiteY2" fmla="*/ 3346404 h 3346404"/>
              <a:gd name="connsiteX3" fmla="*/ 1549824 w 6023811"/>
              <a:gd name="connsiteY3" fmla="*/ 3346404 h 334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286F15F-287D-494B-B1DB-E0BC2159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 sz="1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886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396343" y="1124744"/>
            <a:ext cx="4931905" cy="490066"/>
          </a:xfrm>
        </p:spPr>
        <p:txBody>
          <a:bodyPr>
            <a:noAutofit/>
          </a:bodyPr>
          <a:lstStyle/>
          <a:p>
            <a:pPr algn="ctr"/>
            <a:r>
              <a:rPr lang="ro-RO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viitoare a proiectului</a:t>
            </a:r>
            <a:endParaRPr lang="ro-RO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617785" y="1818752"/>
            <a:ext cx="9445449" cy="3969099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Definitivarea procesului de selecție a cadrelor didactice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Finalizarea modulelor de curs și traducerea acestora</a:t>
            </a:r>
          </a:p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Finalizarea platformei online</a:t>
            </a:r>
          </a:p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Organizarea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cursului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de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formare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martie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2019,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Bruxelles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(</a:t>
            </a:r>
            <a:r>
              <a:rPr lang="en-GB" sz="2400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EUN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Organizarea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evenimentelor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de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multiplicare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Reuniunea următoare: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11-12 </a:t>
            </a:r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aprilie </a:t>
            </a: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2019,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Leewarden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82296" indent="0" algn="just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ro-RO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8936" y="144312"/>
            <a:ext cx="3059757" cy="56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03064" y="144312"/>
            <a:ext cx="1844084" cy="79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96" t="4993" r="4824" b="36316"/>
          <a:stretch/>
        </p:blipFill>
        <p:spPr bwMode="auto">
          <a:xfrm>
            <a:off x="3754070" y="6203023"/>
            <a:ext cx="5753519" cy="47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STB LOGO.png">
            <a:extLst>
              <a:ext uri="{FF2B5EF4-FFF2-40B4-BE49-F238E27FC236}">
                <a16:creationId xmlns:a16="http://schemas.microsoft.com/office/drawing/2014/main" xmlns="" id="{524894AC-5E19-0F4C-83E9-6F176BE7D13E}"/>
              </a:ext>
            </a:extLst>
          </p:cNvPr>
          <p:cNvPicPr/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10362525" y="5495613"/>
            <a:ext cx="1401417" cy="1182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53766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2">
            <a:extLst>
              <a:ext uri="{FF2B5EF4-FFF2-40B4-BE49-F238E27FC236}">
                <a16:creationId xmlns:a16="http://schemas.microsoft.com/office/drawing/2014/main" xmlns="" id="{51C6D932-DFF5-4EAB-9FB1-5073B33058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48574" y="3962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ign on the side of a building&#10;&#10;Description automatically generated">
            <a:extLst>
              <a:ext uri="{FF2B5EF4-FFF2-40B4-BE49-F238E27FC236}">
                <a16:creationId xmlns:a16="http://schemas.microsoft.com/office/drawing/2014/main" xmlns="" id="{774C23E6-DC20-2B4E-ACEF-0E32FC816D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47" t="-1" r="18510" b="4255"/>
          <a:stretch/>
        </p:blipFill>
        <p:spPr>
          <a:xfrm>
            <a:off x="643468" y="640080"/>
            <a:ext cx="4059161" cy="5252773"/>
          </a:xfrm>
          <a:prstGeom prst="rect">
            <a:avLst/>
          </a:prstGeom>
          <a:ln w="127000" cap="sq">
            <a:solidFill>
              <a:srgbClr val="FFFFFF"/>
            </a:solidFill>
            <a:miter lim="800000"/>
          </a:ln>
        </p:spPr>
      </p:pic>
      <p:pic>
        <p:nvPicPr>
          <p:cNvPr id="4" name="Picture 3" descr="A view of a city&#10;&#10;Description automatically generated">
            <a:extLst>
              <a:ext uri="{FF2B5EF4-FFF2-40B4-BE49-F238E27FC236}">
                <a16:creationId xmlns:a16="http://schemas.microsoft.com/office/drawing/2014/main" xmlns="" id="{CEC63888-9847-4D4B-B46D-A02E1EC44B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/>
          <a:srcRect l="21608" r="2660" b="-1"/>
          <a:stretch/>
        </p:blipFill>
        <p:spPr>
          <a:xfrm>
            <a:off x="4843305" y="640065"/>
            <a:ext cx="5669885" cy="5252744"/>
          </a:xfrm>
          <a:prstGeom prst="rect">
            <a:avLst/>
          </a:prstGeom>
          <a:ln w="127000" cap="sq">
            <a:solidFill>
              <a:srgbClr val="FFFFFF"/>
            </a:solidFill>
            <a:miter lim="8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6612C3B-46C5-8F4E-8B9A-A99E3C4DF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3468" y="6244738"/>
            <a:ext cx="624223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D57F1E4F-1CFF-5643-939E-217C01CDF565}" type="slidenum">
              <a:rPr lang="en-US" sz="1050" smtClean="0">
                <a:solidFill>
                  <a:schemeClr val="tx2"/>
                </a:solidFill>
              </a:rPr>
              <a:pPr algn="l">
                <a:spcAft>
                  <a:spcPts val="600"/>
                </a:spcAft>
              </a:pPr>
              <a:t>14</a:t>
            </a:fld>
            <a:endParaRPr lang="en-US" sz="1050">
              <a:solidFill>
                <a:schemeClr val="tx2"/>
              </a:solidFill>
            </a:endParaRPr>
          </a:p>
        </p:txBody>
      </p:sp>
      <p:pic>
        <p:nvPicPr>
          <p:cNvPr id="9" name="STB LOGO.png">
            <a:extLst>
              <a:ext uri="{FF2B5EF4-FFF2-40B4-BE49-F238E27FC236}">
                <a16:creationId xmlns:a16="http://schemas.microsoft.com/office/drawing/2014/main" xmlns="" id="{2267CC0E-CD27-F14C-B3F4-858A618A3914}"/>
              </a:ext>
            </a:extLst>
          </p:cNvPr>
          <p:cNvPicPr/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0513190" y="5425070"/>
            <a:ext cx="1401417" cy="1182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20724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639615" y="4581128"/>
            <a:ext cx="7788770" cy="504056"/>
          </a:xfrm>
        </p:spPr>
        <p:txBody>
          <a:bodyPr>
            <a:normAutofit/>
          </a:bodyPr>
          <a:lstStyle/>
          <a:p>
            <a:pPr algn="ctr"/>
            <a:r>
              <a:rPr lang="ro-R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INQ, </a:t>
            </a:r>
            <a:r>
              <a:rPr lang="ro-RO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Stichting</a:t>
            </a:r>
            <a:r>
              <a:rPr lang="ro-R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Incubator, </a:t>
            </a:r>
            <a:r>
              <a:rPr lang="ro-RO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Netherlands</a:t>
            </a:r>
            <a:endParaRPr lang="ro-RO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u 1"/>
          <p:cNvSpPr txBox="1">
            <a:spLocks/>
          </p:cNvSpPr>
          <p:nvPr/>
        </p:nvSpPr>
        <p:spPr>
          <a:xfrm>
            <a:off x="2639616" y="1772816"/>
            <a:ext cx="7788771" cy="6480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ALDA – the European Association for Local Democracy, France: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coordonator</a:t>
            </a:r>
            <a:endParaRPr lang="ro-RO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u 1"/>
          <p:cNvSpPr txBox="1">
            <a:spLocks/>
          </p:cNvSpPr>
          <p:nvPr/>
        </p:nvSpPr>
        <p:spPr>
          <a:xfrm>
            <a:off x="2705671" y="2444761"/>
            <a:ext cx="7788770" cy="648072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o-R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PLATON M.E.P.E., </a:t>
            </a:r>
            <a:r>
              <a:rPr lang="ro-RO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Greece</a:t>
            </a:r>
            <a:endParaRPr lang="ro-RO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u 1"/>
          <p:cNvSpPr txBox="1">
            <a:spLocks/>
          </p:cNvSpPr>
          <p:nvPr/>
        </p:nvSpPr>
        <p:spPr>
          <a:xfrm>
            <a:off x="2639615" y="3216245"/>
            <a:ext cx="7788770" cy="504056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EUN, EUN PARTNERSHIP AISBL, Belgium</a:t>
            </a:r>
            <a:endParaRPr lang="ro-RO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u 1"/>
          <p:cNvSpPr txBox="1">
            <a:spLocks/>
          </p:cNvSpPr>
          <p:nvPr/>
        </p:nvSpPr>
        <p:spPr>
          <a:xfrm>
            <a:off x="2503228" y="3859860"/>
            <a:ext cx="7788770" cy="504056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UVA, Universidad de Valladolidad, Spain</a:t>
            </a:r>
            <a:endParaRPr lang="ro-RO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itlu 1"/>
          <p:cNvSpPr txBox="1">
            <a:spLocks/>
          </p:cNvSpPr>
          <p:nvPr/>
        </p:nvSpPr>
        <p:spPr>
          <a:xfrm>
            <a:off x="4669054" y="1124744"/>
            <a:ext cx="3744416" cy="504056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o-R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Parteneri</a:t>
            </a:r>
          </a:p>
        </p:txBody>
      </p:sp>
      <p:sp>
        <p:nvSpPr>
          <p:cNvPr id="26" name="Titlu 1"/>
          <p:cNvSpPr txBox="1">
            <a:spLocks/>
          </p:cNvSpPr>
          <p:nvPr/>
        </p:nvSpPr>
        <p:spPr>
          <a:xfrm>
            <a:off x="2784544" y="6064629"/>
            <a:ext cx="7653610" cy="50405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o-R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Inspectoratul Școlar Județean Iași, România</a:t>
            </a: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3249" y="231229"/>
            <a:ext cx="377983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4074" y="142629"/>
            <a:ext cx="2316163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itlu 1"/>
          <p:cNvSpPr txBox="1">
            <a:spLocks/>
          </p:cNvSpPr>
          <p:nvPr/>
        </p:nvSpPr>
        <p:spPr>
          <a:xfrm>
            <a:off x="2784544" y="5324191"/>
            <a:ext cx="7729128" cy="504056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o-R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EM, </a:t>
            </a:r>
            <a:r>
              <a:rPr lang="ro-RO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Eurocrea</a:t>
            </a:r>
            <a:r>
              <a:rPr lang="ro-R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Merchant, </a:t>
            </a:r>
            <a:r>
              <a:rPr lang="ro-RO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endParaRPr lang="ro-RO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9360" y="1365200"/>
            <a:ext cx="1153106" cy="9271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8766" y="2300941"/>
            <a:ext cx="833810" cy="7126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4652" y="3163523"/>
            <a:ext cx="1399612" cy="6062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2476" y="3809466"/>
            <a:ext cx="624136" cy="634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4516" y="4512546"/>
            <a:ext cx="1608499" cy="626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466" y="5242719"/>
            <a:ext cx="911227" cy="703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8967" y="6015387"/>
            <a:ext cx="2419595" cy="659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STB LOGO.png">
            <a:extLst>
              <a:ext uri="{FF2B5EF4-FFF2-40B4-BE49-F238E27FC236}">
                <a16:creationId xmlns:a16="http://schemas.microsoft.com/office/drawing/2014/main" xmlns="" id="{86F0A2C3-96DF-614B-89A6-E13FE40C048E}"/>
              </a:ext>
            </a:extLst>
          </p:cNvPr>
          <p:cNvPicPr/>
          <p:nvPr/>
        </p:nvPicPr>
        <p:blipFill>
          <a:blip r:embed="rId11" cstate="print">
            <a:alphaModFix/>
            <a:lum/>
          </a:blip>
          <a:srcRect/>
          <a:stretch>
            <a:fillRect/>
          </a:stretch>
        </p:blipFill>
        <p:spPr>
          <a:xfrm>
            <a:off x="10438154" y="5462290"/>
            <a:ext cx="1401417" cy="1204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94521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904278" y="1268760"/>
            <a:ext cx="7240848" cy="57606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Descriere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</a:t>
            </a:r>
            <a:endParaRPr lang="ro-RO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Substituent conținu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96875477"/>
              </p:ext>
            </p:extLst>
          </p:nvPr>
        </p:nvGraphicFramePr>
        <p:xfrm>
          <a:off x="2435087" y="2038045"/>
          <a:ext cx="8319052" cy="2880320"/>
        </p:xfrm>
        <a:graphic>
          <a:graphicData uri="http://schemas.openxmlformats.org/drawingml/2006/table">
            <a:tbl>
              <a:tblPr firstRow="1" firstCol="1" bandRow="1"/>
              <a:tblGrid>
                <a:gridCol w="29784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406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Titlu proiect</a:t>
                      </a:r>
                      <a:endParaRPr lang="ro-RO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Student Talent Bank</a:t>
                      </a:r>
                      <a:r>
                        <a:rPr lang="it-IT" sz="2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o-RO" sz="2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(STB) </a:t>
                      </a:r>
                      <a:endParaRPr lang="ro-RO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Tip</a:t>
                      </a:r>
                      <a:endParaRPr lang="ro-RO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Proiect Erasmus+ (KA1) – Mobilitate școlară</a:t>
                      </a:r>
                      <a:endParaRPr lang="ro-RO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Număr proiect</a:t>
                      </a:r>
                      <a:endParaRPr lang="ro-RO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2017-1-FR01-KA201-037170</a:t>
                      </a:r>
                      <a:endParaRPr lang="ro-RO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Perioada de implementare</a:t>
                      </a:r>
                      <a:endParaRPr lang="ro-RO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01/11/2017 – 31/10/2019</a:t>
                      </a:r>
                      <a:endParaRPr lang="ro-RO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4649" y="260647"/>
            <a:ext cx="377983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4620" y="172024"/>
            <a:ext cx="2316163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96" t="4993" r="4824" b="36316"/>
          <a:stretch/>
        </p:blipFill>
        <p:spPr bwMode="auto">
          <a:xfrm>
            <a:off x="2713654" y="5897133"/>
            <a:ext cx="7083005" cy="58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STB LOGO.png">
            <a:extLst>
              <a:ext uri="{FF2B5EF4-FFF2-40B4-BE49-F238E27FC236}">
                <a16:creationId xmlns:a16="http://schemas.microsoft.com/office/drawing/2014/main" xmlns="" id="{429A8908-4B49-5E4F-8551-A564822AC727}"/>
              </a:ext>
            </a:extLst>
          </p:cNvPr>
          <p:cNvPicPr/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10452302" y="5277679"/>
            <a:ext cx="1401417" cy="1182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78200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367808" y="1002041"/>
            <a:ext cx="3456384" cy="561586"/>
          </a:xfrm>
        </p:spPr>
        <p:txBody>
          <a:bodyPr>
            <a:normAutofit/>
          </a:bodyPr>
          <a:lstStyle/>
          <a:p>
            <a:r>
              <a:rPr lang="ro-RO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Scopul proiectului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8618" y="317031"/>
            <a:ext cx="3220808" cy="56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2722" y="205761"/>
            <a:ext cx="2291617" cy="79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96" t="4993" r="4824" b="36316"/>
          <a:stretch/>
        </p:blipFill>
        <p:spPr bwMode="auto">
          <a:xfrm>
            <a:off x="2411434" y="6067644"/>
            <a:ext cx="7083005" cy="58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reptunghi 3"/>
          <p:cNvSpPr/>
          <p:nvPr/>
        </p:nvSpPr>
        <p:spPr>
          <a:xfrm>
            <a:off x="2023392" y="1768411"/>
            <a:ext cx="7776863" cy="4120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o-RO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Promovează educația antreprenorială în rândul profesorilor din școlile secundare pentru a preveni abandonul școlar, pentru a facilita tranziția de la școală la locul de muncă și pentru a crește implicarea elevilor, în special în școlile care înregistrează un procent ridicat de minorități etnice și studenți străini.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o-RO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Vizează dezvoltarea competențelor antreprenoriale și a mentalității de a încuraja implicarea școlară (O1), având suport o platformă online, </a:t>
            </a:r>
            <a:r>
              <a:rPr lang="ro-RO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 Bank Time Talent </a:t>
            </a:r>
            <a:r>
              <a:rPr lang="ro-RO" i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School</a:t>
            </a:r>
            <a:r>
              <a:rPr lang="ro-RO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o-RO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Provocarea este de a trece de la </a:t>
            </a:r>
            <a:r>
              <a:rPr lang="ro-RO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antreprenoriatul</a:t>
            </a:r>
            <a:r>
              <a:rPr lang="ro-RO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clasic la o nouă tendință, concentrată pe </a:t>
            </a:r>
            <a:r>
              <a:rPr lang="ro-RO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mentalitatea și comportamentul întreprinzător</a:t>
            </a:r>
            <a:r>
              <a:rPr lang="ro-RO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- promovarea învățării prin practică, a eficacității de sine, a rezilienței și a motivației.</a:t>
            </a:r>
          </a:p>
        </p:txBody>
      </p:sp>
      <p:pic>
        <p:nvPicPr>
          <p:cNvPr id="7" name="STB LOGO.png">
            <a:extLst>
              <a:ext uri="{FF2B5EF4-FFF2-40B4-BE49-F238E27FC236}">
                <a16:creationId xmlns:a16="http://schemas.microsoft.com/office/drawing/2014/main" xmlns="" id="{60F3201E-5531-F048-ADC9-3F9893AB68F4}"/>
              </a:ext>
            </a:extLst>
          </p:cNvPr>
          <p:cNvPicPr/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10353566" y="5476506"/>
            <a:ext cx="1401417" cy="1182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247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073129" y="703892"/>
            <a:ext cx="4927317" cy="447922"/>
          </a:xfrm>
        </p:spPr>
        <p:txBody>
          <a:bodyPr>
            <a:normAutofit fontScale="90000"/>
          </a:bodyPr>
          <a:lstStyle/>
          <a:p>
            <a:pPr algn="ctr"/>
            <a:r>
              <a:rPr lang="ro-RO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Axe conceptuale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577590" y="1340768"/>
            <a:ext cx="9676563" cy="1872208"/>
          </a:xfrm>
        </p:spPr>
        <p:txBody>
          <a:bodyPr>
            <a:normAutofit/>
          </a:bodyPr>
          <a:lstStyle/>
          <a:p>
            <a:pPr marL="82296" indent="0" algn="just">
              <a:spcAft>
                <a:spcPts val="800"/>
              </a:spcAft>
              <a:buNone/>
            </a:pPr>
            <a:r>
              <a:rPr lang="ro-RO" sz="20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1. </a:t>
            </a:r>
            <a:r>
              <a:rPr lang="ro-RO" sz="20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Consolidarea profilului cadrelor didactice, prin consolidarea educației și învățării antreprenoriale cu o abordare participativă pentru formare;</a:t>
            </a:r>
          </a:p>
          <a:p>
            <a:pPr marL="82296" indent="0" algn="just">
              <a:buNone/>
            </a:pPr>
            <a:r>
              <a:rPr lang="ro-RO" sz="20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2. </a:t>
            </a:r>
            <a:r>
              <a:rPr lang="ro-RO" sz="20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Utilizarea educației antreprenoriale ca metodă de sprijinire a profesorilor pentru a crește angajamentul elevilor și pentru a permite studenților să își gestioneze viitorul</a:t>
            </a:r>
            <a:r>
              <a:rPr lang="ro-RO" sz="2000" dirty="0">
                <a:solidFill>
                  <a:schemeClr val="tx1"/>
                </a:solidFill>
                <a:latin typeface="Times New Roman"/>
                <a:ea typeface="Calibri"/>
              </a:rPr>
              <a:t>.</a:t>
            </a:r>
            <a:endParaRPr lang="ro-RO" sz="20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5023" y="245783"/>
            <a:ext cx="3059757" cy="56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30409" y="180110"/>
            <a:ext cx="2069303" cy="79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96" t="4993" r="4824" b="36316"/>
          <a:stretch/>
        </p:blipFill>
        <p:spPr bwMode="auto">
          <a:xfrm>
            <a:off x="3089328" y="6093295"/>
            <a:ext cx="7083005" cy="58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u 1"/>
          <p:cNvSpPr txBox="1">
            <a:spLocks/>
          </p:cNvSpPr>
          <p:nvPr/>
        </p:nvSpPr>
        <p:spPr>
          <a:xfrm>
            <a:off x="5240644" y="3081966"/>
            <a:ext cx="2592288" cy="5089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o-RO" sz="2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Obiective</a:t>
            </a:r>
            <a:endParaRPr lang="ro-RO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stituent conținut 2"/>
          <p:cNvSpPr txBox="1">
            <a:spLocks/>
          </p:cNvSpPr>
          <p:nvPr/>
        </p:nvSpPr>
        <p:spPr>
          <a:xfrm>
            <a:off x="1577590" y="3590884"/>
            <a:ext cx="9777047" cy="235839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just">
              <a:buNone/>
            </a:pPr>
            <a:r>
              <a:rPr lang="vi-VN" sz="1800" b="1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Dezvoltarea de competențe și abilități relevante și de calitate pentru profesorii din învățământul secundar pentru a promova dezvoltarea lor profesională în materie de educație antreprenorială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just">
              <a:buNone/>
            </a:pPr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Sprijinirea școlilor pentru combaterea abandonului școlar timpuriu prin abordarea de noi metode și instrumente pentru a încuraja implicarea și motivația elevilor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just">
              <a:buNone/>
            </a:pPr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Îmbunătățirea calității și a eficienței educației și formării profesionale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just">
              <a:buNone/>
            </a:pPr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Promovarea echității, a coeziunii sociale și a cetățeniei active.</a:t>
            </a:r>
          </a:p>
          <a:p>
            <a:pPr marL="82296" indent="0">
              <a:buNone/>
            </a:pPr>
            <a:endParaRPr lang="ro-RO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STB LOGO.png">
            <a:extLst>
              <a:ext uri="{FF2B5EF4-FFF2-40B4-BE49-F238E27FC236}">
                <a16:creationId xmlns:a16="http://schemas.microsoft.com/office/drawing/2014/main" xmlns="" id="{7F61F1EB-DB99-B04E-B73C-A7D61DB3FB6E}"/>
              </a:ext>
            </a:extLst>
          </p:cNvPr>
          <p:cNvPicPr/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10559727" y="5502157"/>
            <a:ext cx="1401417" cy="1182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83315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626385" y="1015346"/>
            <a:ext cx="7704856" cy="1910728"/>
          </a:xfrm>
        </p:spPr>
        <p:txBody>
          <a:bodyPr>
            <a:normAutofit/>
          </a:bodyPr>
          <a:lstStyle/>
          <a:p>
            <a:pPr algn="ctr"/>
            <a:r>
              <a:rPr lang="ro-RO" sz="20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26-27 noiembrie 2018</a:t>
            </a:r>
            <a:br>
              <a:rPr lang="ro-RO" sz="20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European Schoolnet, </a:t>
            </a:r>
            <a:b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Rue de Treves, 61- Bruxelles,</a:t>
            </a:r>
            <a:r>
              <a:rPr lang="ro-RO" sz="2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Belgia</a:t>
            </a:r>
            <a:r>
              <a:rPr lang="ro-RO" sz="2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o-RO" sz="2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o-RO" sz="20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- </a:t>
            </a:r>
            <a:r>
              <a:rPr lang="ro-RO" sz="1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întâlnire de proiect -</a:t>
            </a:r>
            <a:endParaRPr lang="ro-RO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2042" y="240965"/>
            <a:ext cx="3059757" cy="56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2357" y="173580"/>
            <a:ext cx="2171332" cy="79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96" t="4993" r="4824" b="36316"/>
          <a:stretch/>
        </p:blipFill>
        <p:spPr bwMode="auto">
          <a:xfrm>
            <a:off x="3089328" y="6093295"/>
            <a:ext cx="7083005" cy="58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A car parked on the side of a building&#10;&#10;Description automatically generated">
            <a:extLst>
              <a:ext uri="{FF2B5EF4-FFF2-40B4-BE49-F238E27FC236}">
                <a16:creationId xmlns:a16="http://schemas.microsoft.com/office/drawing/2014/main" xmlns="" id="{796C092A-7DAB-3844-8542-ECB97F44AD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/>
          <a:srcRect b="24738"/>
          <a:stretch/>
        </p:blipFill>
        <p:spPr>
          <a:xfrm>
            <a:off x="3089328" y="2836900"/>
            <a:ext cx="6898734" cy="2977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STB LOGO.png">
            <a:extLst>
              <a:ext uri="{FF2B5EF4-FFF2-40B4-BE49-F238E27FC236}">
                <a16:creationId xmlns:a16="http://schemas.microsoft.com/office/drawing/2014/main" xmlns="" id="{409CBF2A-8553-994A-A411-984B4A67187E}"/>
              </a:ext>
            </a:extLst>
          </p:cNvPr>
          <p:cNvPicPr/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10604302" y="5586708"/>
            <a:ext cx="1401417" cy="1182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84086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all glass building&#10;&#10;Description automatically generated">
            <a:extLst>
              <a:ext uri="{FF2B5EF4-FFF2-40B4-BE49-F238E27FC236}">
                <a16:creationId xmlns:a16="http://schemas.microsoft.com/office/drawing/2014/main" xmlns="" id="{4A1AC5F8-5D6C-5048-B142-B4E847E1FB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 t="12526" r="2" b="12528"/>
          <a:stretch/>
        </p:blipFill>
        <p:spPr>
          <a:xfrm>
            <a:off x="20" y="1"/>
            <a:ext cx="6050258" cy="3400925"/>
          </a:xfrm>
          <a:custGeom>
            <a:avLst/>
            <a:gdLst>
              <a:gd name="connsiteX0" fmla="*/ 0 w 6050278"/>
              <a:gd name="connsiteY0" fmla="*/ 0 h 3400925"/>
              <a:gd name="connsiteX1" fmla="*/ 6050278 w 6050278"/>
              <a:gd name="connsiteY1" fmla="*/ 0 h 3400925"/>
              <a:gd name="connsiteX2" fmla="*/ 6050278 w 6050278"/>
              <a:gd name="connsiteY2" fmla="*/ 1827306 h 3400925"/>
              <a:gd name="connsiteX3" fmla="*/ 3892296 w 6050278"/>
              <a:gd name="connsiteY3" fmla="*/ 1827306 h 3400925"/>
              <a:gd name="connsiteX4" fmla="*/ 3892296 w 6050278"/>
              <a:gd name="connsiteY4" fmla="*/ 3400925 h 3400925"/>
              <a:gd name="connsiteX5" fmla="*/ 0 w 6050278"/>
              <a:gd name="connsiteY5" fmla="*/ 3400925 h 340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1827306"/>
                </a:lnTo>
                <a:lnTo>
                  <a:pt x="3892296" y="1827306"/>
                </a:lnTo>
                <a:lnTo>
                  <a:pt x="3892296" y="3400925"/>
                </a:lnTo>
                <a:lnTo>
                  <a:pt x="0" y="3400925"/>
                </a:lnTo>
                <a:close/>
              </a:path>
            </a:pathLst>
          </a:custGeom>
        </p:spPr>
      </p:pic>
      <p:pic>
        <p:nvPicPr>
          <p:cNvPr id="6" name="Picture 5" descr="A house with trees in the background&#10;&#10;Description automatically generated">
            <a:extLst>
              <a:ext uri="{FF2B5EF4-FFF2-40B4-BE49-F238E27FC236}">
                <a16:creationId xmlns:a16="http://schemas.microsoft.com/office/drawing/2014/main" xmlns="" id="{357676B2-9845-FD40-B6FB-420983838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/>
          <a:srcRect t="15917" r="2" b="9136"/>
          <a:stretch/>
        </p:blipFill>
        <p:spPr>
          <a:xfrm>
            <a:off x="6141722" y="1"/>
            <a:ext cx="6050278" cy="3400925"/>
          </a:xfrm>
          <a:custGeom>
            <a:avLst/>
            <a:gdLst>
              <a:gd name="connsiteX0" fmla="*/ 0 w 6050278"/>
              <a:gd name="connsiteY0" fmla="*/ 0 h 3400925"/>
              <a:gd name="connsiteX1" fmla="*/ 6050278 w 6050278"/>
              <a:gd name="connsiteY1" fmla="*/ 0 h 3400925"/>
              <a:gd name="connsiteX2" fmla="*/ 6050278 w 6050278"/>
              <a:gd name="connsiteY2" fmla="*/ 3400925 h 3400925"/>
              <a:gd name="connsiteX3" fmla="*/ 2157982 w 6050278"/>
              <a:gd name="connsiteY3" fmla="*/ 3400925 h 3400925"/>
              <a:gd name="connsiteX4" fmla="*/ 2157982 w 6050278"/>
              <a:gd name="connsiteY4" fmla="*/ 1827306 h 3400925"/>
              <a:gd name="connsiteX5" fmla="*/ 0 w 6050278"/>
              <a:gd name="connsiteY5" fmla="*/ 1827306 h 340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3400925"/>
                </a:lnTo>
                <a:lnTo>
                  <a:pt x="2157982" y="3400925"/>
                </a:lnTo>
                <a:lnTo>
                  <a:pt x="2157982" y="1827306"/>
                </a:lnTo>
                <a:lnTo>
                  <a:pt x="0" y="1827306"/>
                </a:lnTo>
                <a:close/>
              </a:path>
            </a:pathLst>
          </a:cu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3D121176-71FE-B544-8890-B2C933C71C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 r="2" b="25760"/>
          <a:stretch/>
        </p:blipFill>
        <p:spPr>
          <a:xfrm>
            <a:off x="20" y="3489159"/>
            <a:ext cx="6050258" cy="3368841"/>
          </a:xfrm>
          <a:custGeom>
            <a:avLst/>
            <a:gdLst>
              <a:gd name="connsiteX0" fmla="*/ 0 w 6050278"/>
              <a:gd name="connsiteY0" fmla="*/ 0 h 3368841"/>
              <a:gd name="connsiteX1" fmla="*/ 3892296 w 6050278"/>
              <a:gd name="connsiteY1" fmla="*/ 0 h 3368841"/>
              <a:gd name="connsiteX2" fmla="*/ 3892296 w 6050278"/>
              <a:gd name="connsiteY2" fmla="*/ 1541535 h 3368841"/>
              <a:gd name="connsiteX3" fmla="*/ 6050278 w 6050278"/>
              <a:gd name="connsiteY3" fmla="*/ 1541535 h 3368841"/>
              <a:gd name="connsiteX4" fmla="*/ 6050278 w 6050278"/>
              <a:gd name="connsiteY4" fmla="*/ 3368841 h 3368841"/>
              <a:gd name="connsiteX5" fmla="*/ 0 w 6050278"/>
              <a:gd name="connsiteY5" fmla="*/ 3368841 h 336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368841">
                <a:moveTo>
                  <a:pt x="0" y="0"/>
                </a:moveTo>
                <a:lnTo>
                  <a:pt x="3892296" y="0"/>
                </a:lnTo>
                <a:lnTo>
                  <a:pt x="3892296" y="1541535"/>
                </a:lnTo>
                <a:lnTo>
                  <a:pt x="6050278" y="1541535"/>
                </a:lnTo>
                <a:lnTo>
                  <a:pt x="6050278" y="3368841"/>
                </a:lnTo>
                <a:lnTo>
                  <a:pt x="0" y="3368841"/>
                </a:lnTo>
                <a:close/>
              </a:path>
            </a:pathLst>
          </a:custGeom>
        </p:spPr>
      </p:pic>
      <p:pic>
        <p:nvPicPr>
          <p:cNvPr id="8" name="Picture 7" descr="A group of people walking in front of a building&#10;&#10;Description automatically generated">
            <a:extLst>
              <a:ext uri="{FF2B5EF4-FFF2-40B4-BE49-F238E27FC236}">
                <a16:creationId xmlns:a16="http://schemas.microsoft.com/office/drawing/2014/main" xmlns="" id="{E844E3D0-8384-3947-BEC5-E6AA27BECD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/>
          <a:srcRect t="21872" r="2" b="3889"/>
          <a:stretch/>
        </p:blipFill>
        <p:spPr>
          <a:xfrm>
            <a:off x="6141722" y="3489159"/>
            <a:ext cx="6050278" cy="3368841"/>
          </a:xfrm>
          <a:custGeom>
            <a:avLst/>
            <a:gdLst>
              <a:gd name="connsiteX0" fmla="*/ 2157982 w 6050278"/>
              <a:gd name="connsiteY0" fmla="*/ 0 h 3368841"/>
              <a:gd name="connsiteX1" fmla="*/ 6050278 w 6050278"/>
              <a:gd name="connsiteY1" fmla="*/ 0 h 3368841"/>
              <a:gd name="connsiteX2" fmla="*/ 6050278 w 6050278"/>
              <a:gd name="connsiteY2" fmla="*/ 3368841 h 3368841"/>
              <a:gd name="connsiteX3" fmla="*/ 0 w 6050278"/>
              <a:gd name="connsiteY3" fmla="*/ 3368841 h 3368841"/>
              <a:gd name="connsiteX4" fmla="*/ 0 w 6050278"/>
              <a:gd name="connsiteY4" fmla="*/ 1541535 h 3368841"/>
              <a:gd name="connsiteX5" fmla="*/ 2157982 w 6050278"/>
              <a:gd name="connsiteY5" fmla="*/ 1541535 h 336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368841">
                <a:moveTo>
                  <a:pt x="2157982" y="0"/>
                </a:moveTo>
                <a:lnTo>
                  <a:pt x="6050278" y="0"/>
                </a:lnTo>
                <a:lnTo>
                  <a:pt x="6050278" y="3368841"/>
                </a:lnTo>
                <a:lnTo>
                  <a:pt x="0" y="3368841"/>
                </a:lnTo>
                <a:lnTo>
                  <a:pt x="0" y="1541535"/>
                </a:lnTo>
                <a:lnTo>
                  <a:pt x="2157982" y="1541535"/>
                </a:lnTo>
                <a:close/>
              </a:path>
            </a:pathLst>
          </a:custGeom>
        </p:spPr>
      </p:pic>
      <p:pic>
        <p:nvPicPr>
          <p:cNvPr id="7" name="STB LOGO.png">
            <a:extLst>
              <a:ext uri="{FF2B5EF4-FFF2-40B4-BE49-F238E27FC236}">
                <a16:creationId xmlns:a16="http://schemas.microsoft.com/office/drawing/2014/main" xmlns="" id="{48BA2293-A755-9546-AC0A-1EDA4B7A0B39}"/>
              </a:ext>
            </a:extLst>
          </p:cNvPr>
          <p:cNvPicPr/>
          <p:nvPr/>
        </p:nvPicPr>
        <p:blipFill rotWithShape="1">
          <a:blip r:embed="rId6" cstate="print">
            <a:extLst/>
          </a:blip>
          <a:srcRect t="14255" r="2" b="14241"/>
          <a:stretch/>
        </p:blipFill>
        <p:spPr>
          <a:xfrm>
            <a:off x="3983736" y="1918638"/>
            <a:ext cx="4075176" cy="3020725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2F37C83-65F3-044B-9058-043D63E1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7767" y="6557043"/>
            <a:ext cx="95249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762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927648" y="908720"/>
            <a:ext cx="6480720" cy="706090"/>
          </a:xfrm>
        </p:spPr>
        <p:txBody>
          <a:bodyPr>
            <a:normAutofit/>
          </a:bodyPr>
          <a:lstStyle/>
          <a:p>
            <a:pPr algn="ctr"/>
            <a:r>
              <a:rPr lang="ro-RO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întâlnirii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451112" y="1628800"/>
            <a:ext cx="9594839" cy="421344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o-RO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26 noiembrie 2018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o-R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Mesajul gazdelor și al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coordonatorului</a:t>
            </a:r>
            <a:r>
              <a:rPr lang="vi-V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EUN și ALDA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RO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ctualizarea</a:t>
            </a:r>
            <a:r>
              <a:rPr lang="vi-V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stadiului de implementare a proiectului: raportul final (IO1) și stadiul de realizare a platformei</a:t>
            </a:r>
            <a:r>
              <a:rPr lang="vi-V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o-RO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ALDA, PLATON și partenerii</a:t>
            </a:r>
            <a:r>
              <a:rPr lang="ro-R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Partea IO1 de cercetare</a:t>
            </a:r>
            <a:r>
              <a:rPr lang="ro-R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o-R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Dezvoltarea modulelor de curs pentru profesori (prezentarea fiecărui modul de către partenerii coordonatori)– </a:t>
            </a:r>
            <a:r>
              <a:rPr lang="ro-RO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și INQ</a:t>
            </a:r>
            <a:endParaRPr lang="vi-VN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ro-RO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8936" y="144312"/>
            <a:ext cx="3059757" cy="56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00322"/>
            <a:ext cx="1844084" cy="79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96" t="4993" r="4824" b="36316"/>
          <a:stretch/>
        </p:blipFill>
        <p:spPr bwMode="auto">
          <a:xfrm>
            <a:off x="3089328" y="6093295"/>
            <a:ext cx="7083005" cy="58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STB LOGO.png">
            <a:extLst>
              <a:ext uri="{FF2B5EF4-FFF2-40B4-BE49-F238E27FC236}">
                <a16:creationId xmlns:a16="http://schemas.microsoft.com/office/drawing/2014/main" xmlns="" id="{3D858BEA-E4AE-774D-8DF3-38E06A904301}"/>
              </a:ext>
            </a:extLst>
          </p:cNvPr>
          <p:cNvPicPr/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10475871" y="5502157"/>
            <a:ext cx="1401417" cy="1182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87369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06FF0359-5066-4F90-9038-F93A70B255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sitting at a desk in a room&#10;&#10;Description automatically generated">
            <a:extLst>
              <a:ext uri="{FF2B5EF4-FFF2-40B4-BE49-F238E27FC236}">
                <a16:creationId xmlns:a16="http://schemas.microsoft.com/office/drawing/2014/main" xmlns="" id="{3278131C-2D49-6B44-8E60-EF694F48ED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 l="5843" r="18425" b="-1"/>
          <a:stretch/>
        </p:blipFill>
        <p:spPr>
          <a:xfrm>
            <a:off x="643467" y="640080"/>
            <a:ext cx="5303959" cy="5252773"/>
          </a:xfrm>
          <a:prstGeom prst="rect">
            <a:avLst/>
          </a:prstGeom>
        </p:spPr>
      </p:pic>
      <p:pic>
        <p:nvPicPr>
          <p:cNvPr id="8" name="Picture 7" descr="A room with a large screen&#10;&#10;Description automatically generated">
            <a:extLst>
              <a:ext uri="{FF2B5EF4-FFF2-40B4-BE49-F238E27FC236}">
                <a16:creationId xmlns:a16="http://schemas.microsoft.com/office/drawing/2014/main" xmlns="" id="{3707BE42-99F0-C441-B3F1-7A8C8722BF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/>
          <a:srcRect l="23399" r="869" b="-1"/>
          <a:stretch/>
        </p:blipFill>
        <p:spPr>
          <a:xfrm>
            <a:off x="6269159" y="640079"/>
            <a:ext cx="5303959" cy="5252773"/>
          </a:xfrm>
          <a:prstGeom prst="rect">
            <a:avLst/>
          </a:prstGeom>
        </p:spPr>
      </p:pic>
      <p:sp>
        <p:nvSpPr>
          <p:cNvPr id="15" name="Freeform 11">
            <a:extLst>
              <a:ext uri="{FF2B5EF4-FFF2-40B4-BE49-F238E27FC236}">
                <a16:creationId xmlns:a16="http://schemas.microsoft.com/office/drawing/2014/main" xmlns="" id="{92FDD37D-02BF-479A-BC17-F911BEA891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ABEBB96-C9E0-5D42-A13F-89C536C3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24" y="6130437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xmlns="" val="145434424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516</Words>
  <Application>Microsoft Macintosh PowerPoint</Application>
  <PresentationFormat>Custom</PresentationFormat>
  <Paragraphs>58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Wisp</vt:lpstr>
      <vt:lpstr>Proiect Erasmus+ (KA1)-  „STUDENT TALENT BANK” -2017-1-FR01-KA201-037170</vt:lpstr>
      <vt:lpstr>INQ, Stichting Incubator, Netherlands</vt:lpstr>
      <vt:lpstr>Descriere proiect</vt:lpstr>
      <vt:lpstr>Scopul proiectului</vt:lpstr>
      <vt:lpstr>Axe conceptuale</vt:lpstr>
      <vt:lpstr>26-27 noiembrie 2018 European Schoolnet,  Rue de Treves, 61- Bruxelles, Belgia  - întâlnire de proiect -</vt:lpstr>
      <vt:lpstr>Slide 8</vt:lpstr>
      <vt:lpstr>Agenda întâlnirii</vt:lpstr>
      <vt:lpstr>Slide 10</vt:lpstr>
      <vt:lpstr>Agenda întâlnirii</vt:lpstr>
      <vt:lpstr>Slide 12</vt:lpstr>
      <vt:lpstr>Agenda viitoare a proiectului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Proiect Erasmus+ (KA1)-  „STUDENT TALENT BANK” -2017-1-FR01-KA201-037170</dc:title>
  <dc:creator>Microsoft Office User</dc:creator>
  <cp:lastModifiedBy>gc</cp:lastModifiedBy>
  <cp:revision>2</cp:revision>
  <dcterms:created xsi:type="dcterms:W3CDTF">2019-01-04T07:20:42Z</dcterms:created>
  <dcterms:modified xsi:type="dcterms:W3CDTF">2019-01-16T06:50:11Z</dcterms:modified>
</cp:coreProperties>
</file>